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60" r:id="rId6"/>
    <p:sldId id="261" r:id="rId7"/>
    <p:sldId id="280" r:id="rId8"/>
    <p:sldId id="269" r:id="rId9"/>
    <p:sldId id="262" r:id="rId10"/>
    <p:sldId id="265" r:id="rId11"/>
    <p:sldId id="268" r:id="rId12"/>
    <p:sldId id="284" r:id="rId13"/>
    <p:sldId id="270" r:id="rId14"/>
    <p:sldId id="267" r:id="rId15"/>
    <p:sldId id="276" r:id="rId16"/>
    <p:sldId id="275" r:id="rId17"/>
    <p:sldId id="277" r:id="rId18"/>
    <p:sldId id="281" r:id="rId19"/>
    <p:sldId id="282" r:id="rId20"/>
    <p:sldId id="283" r:id="rId21"/>
    <p:sldId id="264" r:id="rId22"/>
    <p:sldId id="278" r:id="rId23"/>
    <p:sldId id="279" r:id="rId24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1">
          <p15:clr>
            <a:srgbClr val="A4A3A4"/>
          </p15:clr>
        </p15:guide>
        <p15:guide id="2" pos="29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56"/>
        <p:guide pos="291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611505" y="134048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 kern="1200" baseline="0">
                <a:latin typeface="Arial" panose="020B0604020202020204" pitchFamily="34" charset="0"/>
                <a:ea typeface="SimSun" panose="02010600030101010101" pitchFamily="2" charset="-122"/>
              </a:rPr>
              <a:t>opencode</a:t>
            </a:r>
            <a:r>
              <a:rPr lang="zh-CN" altLang="en-US" sz="4400" kern="1200" baseline="0">
                <a:latin typeface="Arial" panose="020B0604020202020204" pitchFamily="34" charset="0"/>
                <a:ea typeface="SimSun" panose="02010600030101010101" pitchFamily="2" charset="-122"/>
              </a:rPr>
              <a:t>小白</a:t>
            </a:r>
            <a:r>
              <a:rPr lang="zh-CN" altLang="en-US" sz="4400" kern="1200" baseline="0">
                <a:latin typeface="Arial" panose="020B0604020202020204" pitchFamily="34" charset="0"/>
                <a:ea typeface="SimSun" panose="02010600030101010101" pitchFamily="2" charset="-122"/>
              </a:rPr>
              <a:t>指南</a:t>
            </a:r>
            <a:endParaRPr lang="zh-CN" altLang="en-US" sz="4400" kern="1200" baseline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95830" y="3284855"/>
            <a:ext cx="4384675" cy="2138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1.</a:t>
            </a:r>
            <a:r>
              <a:rPr lang="zh-CN" altLang="en-US"/>
              <a:t>什么是</a:t>
            </a:r>
            <a:r>
              <a:rPr lang="en-US" altLang="zh-CN"/>
              <a:t>opencode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>
                <a:sym typeface="+mn-ea"/>
              </a:rPr>
              <a:t>安装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配置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项目发布</a:t>
            </a:r>
            <a:endParaRPr lang="en-US" altLang="zh-CN"/>
          </a:p>
          <a:p>
            <a:r>
              <a:rPr lang="en-US" altLang="zh-CN"/>
              <a:t>3.</a:t>
            </a:r>
            <a:r>
              <a:rPr lang="en-US" altLang="zh-CN"/>
              <a:t>agent skills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467360" y="18859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zh-CN" altLang="en-US" sz="4400">
                <a:sym typeface="+mn-ea"/>
              </a:rPr>
              <a:t>解析</a:t>
            </a:r>
            <a:r>
              <a:rPr lang="en-US" altLang="zh-CN" sz="4400">
                <a:sym typeface="+mn-ea"/>
              </a:rPr>
              <a:t>skills-1</a:t>
            </a:r>
            <a:endParaRPr lang="en-US" altLang="zh-CN" sz="4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2140" y="1557020"/>
            <a:ext cx="7729855" cy="4778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800">
                <a:sym typeface="+mn-ea"/>
              </a:rPr>
              <a:t>1.</a:t>
            </a:r>
            <a:r>
              <a:rPr lang="zh-CN" altLang="en-US" sz="1800">
                <a:sym typeface="+mn-ea"/>
              </a:rPr>
              <a:t>安装完成后可以看到生成了三个文件夹，并在每个文件夹中都能看到</a:t>
            </a:r>
            <a:r>
              <a:rPr lang="en-US" altLang="zh-CN" sz="1800">
                <a:sym typeface="+mn-ea"/>
              </a:rPr>
              <a:t>SKILL.md</a:t>
            </a:r>
            <a:endParaRPr lang="en-US" altLang="zh-CN" sz="1800">
              <a:sym typeface="+mn-ea"/>
            </a:endParaRPr>
          </a:p>
          <a:p>
            <a:endParaRPr lang="en-US" altLang="zh-CN" sz="1800">
              <a:sym typeface="+mn-ea"/>
            </a:endParaRPr>
          </a:p>
          <a:p>
            <a:r>
              <a:rPr lang="en-US" altLang="zh-CN" sz="1800">
                <a:sym typeface="+mn-ea"/>
              </a:rPr>
              <a:t>2.</a:t>
            </a:r>
            <a:r>
              <a:rPr lang="zh-CN" altLang="en-US" sz="1800">
                <a:sym typeface="+mn-ea"/>
              </a:rPr>
              <a:t>打开</a:t>
            </a:r>
            <a:r>
              <a:rPr lang="en-US" altLang="zh-CN" sz="1800">
                <a:sym typeface="+mn-ea"/>
              </a:rPr>
              <a:t>SKILL.md</a:t>
            </a:r>
            <a:r>
              <a:rPr lang="zh-CN" altLang="en-US" sz="1800">
                <a:sym typeface="+mn-ea"/>
              </a:rPr>
              <a:t>文件，最重要的是</a:t>
            </a:r>
            <a:r>
              <a:rPr lang="en-US" altLang="zh-CN" sz="1800">
                <a:sym typeface="+mn-ea"/>
              </a:rPr>
              <a:t>name</a:t>
            </a:r>
            <a:r>
              <a:rPr lang="zh-CN" altLang="en-US" sz="1800">
                <a:sym typeface="+mn-ea"/>
              </a:rPr>
              <a:t>和</a:t>
            </a:r>
            <a:r>
              <a:rPr lang="en-US" altLang="zh-CN" sz="1800">
                <a:sym typeface="+mn-ea"/>
              </a:rPr>
              <a:t>description</a:t>
            </a:r>
            <a:endParaRPr lang="en-US" altLang="zh-CN" sz="1800">
              <a:sym typeface="+mn-ea"/>
            </a:endParaRPr>
          </a:p>
          <a:p>
            <a:endParaRPr lang="en-US" altLang="zh-CN" sz="18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8350" y="1124585"/>
            <a:ext cx="2190750" cy="1466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" y="2996565"/>
            <a:ext cx="6196330" cy="47859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0" y="3645535"/>
            <a:ext cx="6826885" cy="30708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467360" y="18859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>
                <a:sym typeface="+mn-ea"/>
              </a:rPr>
              <a:t>skill-</a:t>
            </a:r>
            <a:r>
              <a:rPr lang="zh-CN" altLang="en-US" sz="4400">
                <a:sym typeface="+mn-ea"/>
              </a:rPr>
              <a:t>渐进式</a:t>
            </a:r>
            <a:r>
              <a:rPr lang="zh-CN" altLang="en-US" sz="4400">
                <a:sym typeface="+mn-ea"/>
              </a:rPr>
              <a:t>披露</a:t>
            </a:r>
            <a:endParaRPr lang="zh-CN" altLang="en-US" sz="4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2140" y="1557020"/>
            <a:ext cx="7729855" cy="4778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800">
                <a:sym typeface="+mn-ea"/>
              </a:rPr>
              <a:t>reference</a:t>
            </a:r>
            <a:r>
              <a:rPr lang="zh-CN" altLang="en-US" sz="1800">
                <a:sym typeface="+mn-ea"/>
              </a:rPr>
              <a:t>和</a:t>
            </a:r>
            <a:r>
              <a:rPr lang="en-US" altLang="zh-CN" sz="1800">
                <a:sym typeface="+mn-ea"/>
              </a:rPr>
              <a:t>script</a:t>
            </a:r>
            <a:endParaRPr lang="en-US" altLang="zh-CN" sz="18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56920" y="3068955"/>
            <a:ext cx="5432425" cy="24434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425" y="2997200"/>
            <a:ext cx="5532120" cy="24885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467360" y="188595"/>
            <a:ext cx="6260465" cy="113855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zh-CN" altLang="en-US" sz="4400">
                <a:sym typeface="+mn-ea"/>
              </a:rPr>
              <a:t>解析</a:t>
            </a:r>
            <a:r>
              <a:rPr lang="en-US" altLang="zh-CN" sz="4400">
                <a:sym typeface="+mn-ea"/>
              </a:rPr>
              <a:t>skills-2</a:t>
            </a:r>
            <a:endParaRPr lang="en-US" altLang="zh-CN" sz="4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260" y="1039495"/>
            <a:ext cx="7729855" cy="4778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800">
                <a:sym typeface="+mn-ea"/>
              </a:rPr>
              <a:t>1.SKILL.md</a:t>
            </a:r>
            <a:r>
              <a:rPr lang="zh-CN" altLang="en-US" sz="1800">
                <a:sym typeface="+mn-ea"/>
              </a:rPr>
              <a:t>和普通的提示词</a:t>
            </a:r>
            <a:r>
              <a:rPr lang="en-US" altLang="zh-CN" sz="1800">
                <a:sym typeface="+mn-ea"/>
              </a:rPr>
              <a:t>Prompt</a:t>
            </a:r>
            <a:r>
              <a:rPr lang="zh-CN" altLang="en-US" sz="1800">
                <a:sym typeface="+mn-ea"/>
              </a:rPr>
              <a:t>有什么区别？（本质：</a:t>
            </a:r>
            <a:r>
              <a:rPr lang="zh-CN" altLang="en-US" sz="1800">
                <a:sym typeface="+mn-ea"/>
              </a:rPr>
              <a:t>按需</a:t>
            </a:r>
            <a:r>
              <a:rPr lang="zh-CN" altLang="en-US" sz="1800">
                <a:sym typeface="+mn-ea"/>
              </a:rPr>
              <a:t>）</a:t>
            </a:r>
            <a:endParaRPr lang="zh-CN" altLang="en-US" sz="1800">
              <a:sym typeface="+mn-ea"/>
            </a:endParaRPr>
          </a:p>
          <a:p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一般的提示词</a:t>
            </a:r>
            <a:r>
              <a:rPr lang="en-US" altLang="zh-CN" sz="1800">
                <a:sym typeface="+mn-ea"/>
              </a:rPr>
              <a:t>md</a:t>
            </a:r>
            <a:r>
              <a:rPr lang="zh-CN" altLang="en-US" sz="1800">
                <a:sym typeface="+mn-ea"/>
              </a:rPr>
              <a:t>文件会直接将整篇的</a:t>
            </a:r>
            <a:r>
              <a:rPr lang="en-US" altLang="zh-CN" sz="1800">
                <a:sym typeface="+mn-ea"/>
              </a:rPr>
              <a:t>md</a:t>
            </a:r>
            <a:r>
              <a:rPr lang="zh-CN" altLang="en-US" sz="1800">
                <a:sym typeface="+mn-ea"/>
              </a:rPr>
              <a:t>全量扫描，这花费了大量的时间和</a:t>
            </a:r>
            <a:r>
              <a:rPr lang="en-US" altLang="zh-CN" sz="1800">
                <a:sym typeface="+mn-ea"/>
              </a:rPr>
              <a:t>tokens</a:t>
            </a:r>
            <a:r>
              <a:rPr lang="zh-CN" altLang="en-US" sz="1800">
                <a:sym typeface="+mn-ea"/>
              </a:rPr>
              <a:t>去做扫描的工作，而</a:t>
            </a:r>
            <a:r>
              <a:rPr lang="en-US" altLang="zh-CN" sz="1800">
                <a:sym typeface="+mn-ea"/>
              </a:rPr>
              <a:t>skill</a:t>
            </a:r>
            <a:r>
              <a:rPr lang="zh-CN" altLang="en-US" sz="1800">
                <a:sym typeface="+mn-ea"/>
              </a:rPr>
              <a:t>在</a:t>
            </a:r>
            <a:r>
              <a:rPr lang="en-US" altLang="zh-CN" sz="1800">
                <a:sym typeface="+mn-ea"/>
              </a:rPr>
              <a:t>agent</a:t>
            </a:r>
            <a:r>
              <a:rPr lang="zh-CN" altLang="en-US" sz="1800">
                <a:sym typeface="+mn-ea"/>
              </a:rPr>
              <a:t>执行前，会只扫描</a:t>
            </a:r>
            <a:r>
              <a:rPr lang="en-US" altLang="zh-CN" sz="1800">
                <a:sym typeface="+mn-ea"/>
              </a:rPr>
              <a:t>name</a:t>
            </a:r>
            <a:r>
              <a:rPr lang="zh-CN" altLang="en-US" sz="1800">
                <a:sym typeface="+mn-ea"/>
              </a:rPr>
              <a:t>和</a:t>
            </a:r>
            <a:r>
              <a:rPr lang="en-US" altLang="zh-CN" sz="1800">
                <a:sym typeface="+mn-ea"/>
              </a:rPr>
              <a:t>description</a:t>
            </a:r>
            <a:r>
              <a:rPr lang="zh-CN" altLang="en-US" sz="1800">
                <a:sym typeface="+mn-ea"/>
              </a:rPr>
              <a:t>来注明技能的用处。这就大幅度降低了</a:t>
            </a:r>
            <a:r>
              <a:rPr lang="en-US" altLang="zh-CN" sz="1800">
                <a:sym typeface="+mn-ea"/>
              </a:rPr>
              <a:t>tokens</a:t>
            </a:r>
            <a:endParaRPr lang="en-US" altLang="zh-CN" sz="1800">
              <a:sym typeface="+mn-ea"/>
            </a:endParaRPr>
          </a:p>
          <a:p>
            <a:endParaRPr lang="en-US" altLang="zh-CN" sz="1800">
              <a:sym typeface="+mn-ea"/>
            </a:endParaRPr>
          </a:p>
          <a:p>
            <a:r>
              <a:rPr lang="en-US" altLang="zh-CN" sz="1800">
                <a:sym typeface="+mn-ea"/>
              </a:rPr>
              <a:t>2.skills</a:t>
            </a:r>
            <a:r>
              <a:rPr lang="zh-CN" altLang="en-US" sz="1800">
                <a:sym typeface="+mn-ea"/>
              </a:rPr>
              <a:t>的</a:t>
            </a:r>
            <a:r>
              <a:rPr lang="zh-CN" altLang="en-US" sz="1800">
                <a:sym typeface="+mn-ea"/>
              </a:rPr>
              <a:t>结构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一个完整的技能包含三个核心要素：名称（唯一标识符）、描述（激活条件）和指令（执行步骤）</a:t>
            </a:r>
            <a:endParaRPr lang="zh-CN" altLang="en-US" sz="1800">
              <a:sym typeface="+mn-ea"/>
            </a:endParaRPr>
          </a:p>
          <a:p>
            <a:endParaRPr lang="zh-CN" altLang="en-US" sz="1800">
              <a:sym typeface="+mn-ea"/>
            </a:endParaRPr>
          </a:p>
          <a:p>
            <a:r>
              <a:rPr lang="en-US" altLang="zh-CN" sz="1800">
                <a:sym typeface="+mn-ea"/>
              </a:rPr>
              <a:t>3.</a:t>
            </a:r>
            <a:r>
              <a:rPr lang="zh-CN" altLang="en-US" sz="1800">
                <a:sym typeface="+mn-ea"/>
              </a:rPr>
              <a:t>规范</a:t>
            </a:r>
            <a:endParaRPr lang="zh-CN" altLang="en-US" sz="1800">
              <a:sym typeface="+mn-ea"/>
            </a:endParaRPr>
          </a:p>
          <a:p>
            <a:endParaRPr lang="zh-CN" altLang="en-US" sz="1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4364990"/>
            <a:ext cx="4572000" cy="48577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467360" y="18859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zh-CN" altLang="en-US" sz="4400">
                <a:sym typeface="+mn-ea"/>
              </a:rPr>
              <a:t>写一个自己的</a:t>
            </a:r>
            <a:r>
              <a:rPr lang="en-US" altLang="zh-CN" sz="4400">
                <a:sym typeface="+mn-ea"/>
              </a:rPr>
              <a:t>skills</a:t>
            </a:r>
            <a:endParaRPr lang="en-US" altLang="zh-CN" sz="4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1460" y="1556385"/>
            <a:ext cx="6588125" cy="509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800">
                <a:sym typeface="+mn-ea"/>
              </a:rPr>
              <a:t>我想要可视化</a:t>
            </a:r>
            <a:r>
              <a:rPr lang="en-US" altLang="zh-CN" sz="1800">
                <a:sym typeface="+mn-ea"/>
              </a:rPr>
              <a:t>pa.canvas</a:t>
            </a:r>
            <a:r>
              <a:rPr lang="zh-CN" altLang="en-US" sz="1800">
                <a:sym typeface="+mn-ea"/>
              </a:rPr>
              <a:t>，但是我不想下载</a:t>
            </a:r>
            <a:r>
              <a:rPr lang="en-US" altLang="zh-CN" sz="1800">
                <a:sym typeface="+mn-ea"/>
              </a:rPr>
              <a:t>obsidian</a:t>
            </a:r>
            <a:r>
              <a:rPr lang="zh-CN" altLang="en-US" sz="1800">
                <a:sym typeface="+mn-ea"/>
              </a:rPr>
              <a:t>，作为一个前端我想到了</a:t>
            </a:r>
            <a:r>
              <a:rPr lang="en-US" altLang="zh-CN" sz="1800">
                <a:sym typeface="+mn-ea"/>
              </a:rPr>
              <a:t>antv-x6,</a:t>
            </a:r>
            <a:r>
              <a:rPr lang="zh-CN" altLang="en-US" sz="1800">
                <a:sym typeface="+mn-ea"/>
              </a:rPr>
              <a:t>于是定义了一个将</a:t>
            </a:r>
            <a:r>
              <a:rPr lang="en-US" altLang="zh-CN" sz="1800">
                <a:sym typeface="+mn-ea"/>
              </a:rPr>
              <a:t>.canvas</a:t>
            </a:r>
            <a:r>
              <a:rPr lang="zh-CN" altLang="en-US" sz="1800">
                <a:sym typeface="+mn-ea"/>
              </a:rPr>
              <a:t>转为可视化</a:t>
            </a:r>
            <a:r>
              <a:rPr lang="en-US" altLang="zh-CN" sz="1800">
                <a:sym typeface="+mn-ea"/>
              </a:rPr>
              <a:t>htm</a:t>
            </a:r>
            <a:r>
              <a:rPr lang="zh-CN" altLang="en-US" sz="1800">
                <a:sym typeface="+mn-ea"/>
              </a:rPr>
              <a:t>的文件</a:t>
            </a:r>
            <a:r>
              <a:rPr lang="en-US" altLang="zh-CN" sz="1800">
                <a:sym typeface="+mn-ea"/>
              </a:rPr>
              <a:t>l</a:t>
            </a:r>
            <a:endParaRPr lang="en-US" altLang="zh-CN" sz="18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2780665"/>
            <a:ext cx="7705725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467360" y="18859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zh-CN" altLang="en-US" sz="4400">
                <a:sym typeface="+mn-ea"/>
              </a:rPr>
              <a:t>写一个自己的</a:t>
            </a:r>
            <a:r>
              <a:rPr lang="en-US" altLang="zh-CN" sz="4400">
                <a:sym typeface="+mn-ea"/>
              </a:rPr>
              <a:t>skills</a:t>
            </a:r>
            <a:endParaRPr lang="en-US" altLang="zh-CN" sz="4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1460" y="1556385"/>
            <a:ext cx="6588125" cy="509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800">
                <a:sym typeface="+mn-ea"/>
              </a:rPr>
              <a:t>提示词：帮我可视化</a:t>
            </a:r>
            <a:r>
              <a:rPr lang="en-US" altLang="zh-CN" sz="1800">
                <a:sym typeface="+mn-ea"/>
              </a:rPr>
              <a:t>pa.canvas</a:t>
            </a:r>
            <a:r>
              <a:rPr lang="zh-CN" altLang="en-US" sz="1800">
                <a:sym typeface="+mn-ea"/>
              </a:rPr>
              <a:t>，</a:t>
            </a:r>
            <a:r>
              <a:rPr lang="en-US" altLang="zh-CN" sz="1800">
                <a:sym typeface="+mn-ea"/>
              </a:rPr>
              <a:t>opencode</a:t>
            </a:r>
            <a:r>
              <a:rPr lang="zh-CN" altLang="en-US" sz="1800">
                <a:sym typeface="+mn-ea"/>
              </a:rPr>
              <a:t>检测目录时识别到了我的技能并读取并匹配上</a:t>
            </a:r>
            <a:r>
              <a:rPr lang="zh-CN" altLang="en-US" sz="1800">
                <a:sym typeface="+mn-ea"/>
              </a:rPr>
              <a:t>了</a:t>
            </a:r>
            <a:endParaRPr lang="zh-CN" altLang="en-US" sz="18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2276475"/>
            <a:ext cx="9143365" cy="42252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467360" y="18859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zh-CN" altLang="en-US" sz="4400">
                <a:sym typeface="+mn-ea"/>
              </a:rPr>
              <a:t>写一个自己的</a:t>
            </a:r>
            <a:r>
              <a:rPr lang="en-US" altLang="zh-CN" sz="4400">
                <a:sym typeface="+mn-ea"/>
              </a:rPr>
              <a:t>skills</a:t>
            </a:r>
            <a:endParaRPr lang="en-US" altLang="zh-CN" sz="4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1460" y="1556385"/>
            <a:ext cx="6588125" cy="509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800">
                <a:sym typeface="+mn-ea"/>
              </a:rPr>
              <a:t>创建了一个</a:t>
            </a:r>
            <a:r>
              <a:rPr lang="en-US" altLang="zh-CN" sz="1800">
                <a:sym typeface="+mn-ea"/>
              </a:rPr>
              <a:t>todolist</a:t>
            </a:r>
            <a:endParaRPr lang="en-US" altLang="zh-CN" sz="1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2348865"/>
            <a:ext cx="9144000" cy="38627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467360" y="18859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zh-CN" altLang="en-US" sz="4400">
                <a:sym typeface="+mn-ea"/>
              </a:rPr>
              <a:t>写一个自己的</a:t>
            </a:r>
            <a:r>
              <a:rPr lang="en-US" altLang="zh-CN" sz="4400">
                <a:sym typeface="+mn-ea"/>
              </a:rPr>
              <a:t>skills</a:t>
            </a:r>
            <a:endParaRPr lang="en-US" altLang="zh-CN" sz="4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1460" y="1556385"/>
            <a:ext cx="6588125" cy="509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18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268730"/>
            <a:ext cx="9144000" cy="53225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467360" y="18859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>
                <a:sym typeface="+mn-ea"/>
              </a:rPr>
              <a:t>superpower skills</a:t>
            </a:r>
            <a:r>
              <a:rPr lang="zh-CN" altLang="en-US" sz="4400">
                <a:sym typeface="+mn-ea"/>
              </a:rPr>
              <a:t>（</a:t>
            </a:r>
            <a:r>
              <a:rPr lang="en-US" altLang="zh-CN" sz="4400">
                <a:solidFill>
                  <a:srgbClr val="FF0000"/>
                </a:solidFill>
                <a:sym typeface="+mn-ea"/>
              </a:rPr>
              <a:t>windows</a:t>
            </a:r>
            <a:r>
              <a:rPr lang="zh-CN" altLang="en-US" sz="4400">
                <a:solidFill>
                  <a:srgbClr val="FF0000"/>
                </a:solidFill>
                <a:sym typeface="+mn-ea"/>
              </a:rPr>
              <a:t>用户别用</a:t>
            </a:r>
            <a:r>
              <a:rPr lang="zh-CN" altLang="en-US" sz="4400">
                <a:sym typeface="+mn-ea"/>
              </a:rPr>
              <a:t>）</a:t>
            </a:r>
            <a:endParaRPr lang="zh-CN" altLang="en-US" sz="4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5890" y="1557020"/>
            <a:ext cx="8976360" cy="4778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800">
                <a:sym typeface="+mn-ea"/>
              </a:rPr>
              <a:t>文档：</a:t>
            </a:r>
            <a:r>
              <a:rPr lang="en-US" altLang="zh-CN" sz="1800">
                <a:sym typeface="+mn-ea"/>
              </a:rPr>
              <a:t>https://github.com/obra/superpowers/blob/main/docs/README.opencode.md</a:t>
            </a:r>
            <a:endParaRPr lang="en-US" altLang="zh-CN" sz="1800">
              <a:sym typeface="+mn-ea"/>
            </a:endParaRPr>
          </a:p>
          <a:p>
            <a:r>
              <a:rPr lang="zh-CN" altLang="en-US" sz="1800">
                <a:sym typeface="+mn-ea"/>
              </a:rPr>
              <a:t>下载后可能出现无法启动</a:t>
            </a:r>
            <a:r>
              <a:rPr lang="en-US" altLang="zh-CN" sz="1800">
                <a:sym typeface="+mn-ea"/>
              </a:rPr>
              <a:t>opencode</a:t>
            </a:r>
            <a:r>
              <a:rPr lang="zh-CN" altLang="en-US" sz="1800">
                <a:sym typeface="+mn-ea"/>
              </a:rPr>
              <a:t>的情况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修复建议：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ym typeface="+mn-ea"/>
              </a:rPr>
              <a:t>https://github.com/obra/superpowers/issues/256</a:t>
            </a:r>
            <a:endParaRPr lang="en-US" altLang="zh-CN" sz="1800">
              <a:sym typeface="+mn-ea"/>
            </a:endParaRPr>
          </a:p>
          <a:p>
            <a:r>
              <a:rPr lang="en-US" altLang="zh-CN" sz="1800">
                <a:sym typeface="+mn-ea"/>
              </a:rPr>
              <a:t>https://chatgpt.com/share/69686714-8f94-8011-90c5-edc2875cd5df</a:t>
            </a:r>
            <a:endParaRPr lang="en-US" altLang="zh-CN" sz="1800">
              <a:sym typeface="+mn-ea"/>
            </a:endParaRPr>
          </a:p>
          <a:p>
            <a:endParaRPr lang="en-US" altLang="zh-CN" sz="18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" y="3212465"/>
            <a:ext cx="9144000" cy="13735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467360" y="18859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>
                <a:sym typeface="+mn-ea"/>
              </a:rPr>
              <a:t>superpower skills-1</a:t>
            </a:r>
            <a:endParaRPr lang="en-US" altLang="zh-CN" sz="4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895" y="1412240"/>
            <a:ext cx="7729855" cy="4778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800">
                <a:sym typeface="+mn-ea"/>
              </a:rPr>
              <a:t>Superpowers </a:t>
            </a:r>
            <a:r>
              <a:rPr lang="zh-CN" altLang="en-US" sz="1800">
                <a:sym typeface="+mn-ea"/>
              </a:rPr>
              <a:t>是一个为</a:t>
            </a:r>
            <a:r>
              <a:rPr lang="en-US" altLang="zh-CN" sz="1800">
                <a:sym typeface="+mn-ea"/>
              </a:rPr>
              <a:t> AI </a:t>
            </a:r>
            <a:r>
              <a:rPr lang="zh-CN" altLang="en-US" sz="1800">
                <a:sym typeface="+mn-ea"/>
              </a:rPr>
              <a:t>编程代理（如</a:t>
            </a:r>
            <a:r>
              <a:rPr lang="en-US" altLang="zh-CN" sz="1800">
                <a:sym typeface="+mn-ea"/>
              </a:rPr>
              <a:t> Claude Code</a:t>
            </a:r>
            <a:r>
              <a:rPr lang="zh-CN" altLang="en-US" sz="1800">
                <a:sym typeface="+mn-ea"/>
              </a:rPr>
              <a:t>、</a:t>
            </a:r>
            <a:r>
              <a:rPr lang="en-US" altLang="zh-CN" sz="1800">
                <a:sym typeface="+mn-ea"/>
              </a:rPr>
              <a:t>Codex</a:t>
            </a:r>
            <a:r>
              <a:rPr lang="zh-CN" altLang="en-US" sz="1800">
                <a:sym typeface="+mn-ea"/>
              </a:rPr>
              <a:t>、</a:t>
            </a:r>
            <a:r>
              <a:rPr lang="en-US" altLang="zh-CN" sz="1800">
                <a:sym typeface="+mn-ea"/>
              </a:rPr>
              <a:t>OpenCode</a:t>
            </a:r>
            <a:r>
              <a:rPr lang="zh-CN" altLang="en-US" sz="1800">
                <a:sym typeface="+mn-ea"/>
              </a:rPr>
              <a:t>）打造的完整软件开发工作流系统。它的核心理念是：通过一套可组合的</a:t>
            </a:r>
            <a:r>
              <a:rPr lang="en-US" altLang="zh-CN" sz="1800">
                <a:sym typeface="+mn-ea"/>
              </a:rPr>
              <a:t>"</a:t>
            </a:r>
            <a:r>
              <a:rPr lang="zh-CN" altLang="en-US" sz="1800">
                <a:sym typeface="+mn-ea"/>
              </a:rPr>
              <a:t>技能</a:t>
            </a:r>
            <a:r>
              <a:rPr lang="en-US" altLang="zh-CN" sz="1800">
                <a:sym typeface="+mn-ea"/>
              </a:rPr>
              <a:t>"</a:t>
            </a:r>
            <a:r>
              <a:rPr lang="zh-CN" altLang="en-US" sz="1800">
                <a:sym typeface="+mn-ea"/>
              </a:rPr>
              <a:t>（</a:t>
            </a:r>
            <a:r>
              <a:rPr lang="en-US" altLang="zh-CN" sz="1800">
                <a:sym typeface="+mn-ea"/>
              </a:rPr>
              <a:t>Skills</a:t>
            </a:r>
            <a:r>
              <a:rPr lang="zh-CN" altLang="en-US" sz="1800">
                <a:sym typeface="+mn-ea"/>
              </a:rPr>
              <a:t>）和初始指令，让</a:t>
            </a:r>
            <a:r>
              <a:rPr lang="en-US" altLang="zh-CN" sz="1800">
                <a:sym typeface="+mn-ea"/>
              </a:rPr>
              <a:t> AI </a:t>
            </a:r>
            <a:r>
              <a:rPr lang="zh-CN" altLang="en-US" sz="1800">
                <a:sym typeface="+mn-ea"/>
              </a:rPr>
              <a:t>代理在编写代码时自动遵循最佳实践，而不是像</a:t>
            </a:r>
            <a:r>
              <a:rPr lang="en-US" altLang="zh-CN" sz="1800">
                <a:sym typeface="+mn-ea"/>
              </a:rPr>
              <a:t>"</a:t>
            </a:r>
            <a:r>
              <a:rPr lang="zh-CN" altLang="en-US" sz="1800">
                <a:sym typeface="+mn-ea"/>
              </a:rPr>
              <a:t>没有经验的初级工程师</a:t>
            </a:r>
            <a:r>
              <a:rPr lang="en-US" altLang="zh-CN" sz="1800">
                <a:sym typeface="+mn-ea"/>
              </a:rPr>
              <a:t>"</a:t>
            </a:r>
            <a:r>
              <a:rPr lang="zh-CN" altLang="en-US" sz="1800">
                <a:sym typeface="+mn-ea"/>
              </a:rPr>
              <a:t>那样随意行事。</a:t>
            </a:r>
            <a:endParaRPr lang="zh-CN" altLang="en-US" sz="1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2780665"/>
            <a:ext cx="645795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467995" y="-9969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>
                <a:sym typeface="+mn-ea"/>
              </a:rPr>
              <a:t>superpower skills-2</a:t>
            </a:r>
            <a:endParaRPr lang="en-US" altLang="zh-CN" sz="4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650" y="1557020"/>
            <a:ext cx="7729855" cy="4778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18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1052195"/>
            <a:ext cx="6252845" cy="61233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467360" y="18859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zh-CN" altLang="en-US" sz="4400">
                <a:sym typeface="+mn-ea"/>
              </a:rPr>
              <a:t>背景</a:t>
            </a:r>
            <a:endParaRPr lang="zh-CN" altLang="en-US" sz="4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650" y="1557020"/>
            <a:ext cx="7388860" cy="2366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   </a:t>
            </a:r>
            <a:r>
              <a:rPr lang="zh-CN" altLang="en-US"/>
              <a:t>起因是这样的，最近浩然分享了行内的</a:t>
            </a:r>
            <a:r>
              <a:rPr lang="en-US" altLang="zh-CN"/>
              <a:t>devAgent</a:t>
            </a:r>
            <a:r>
              <a:rPr lang="zh-CN" altLang="en-US"/>
              <a:t>，我就去看了一下行外类似产品。然后发现</a:t>
            </a:r>
            <a:r>
              <a:rPr lang="en-US" altLang="zh-CN"/>
              <a:t>claude code</a:t>
            </a:r>
            <a:r>
              <a:rPr lang="zh-CN" altLang="en-US"/>
              <a:t>比较火。但是被</a:t>
            </a:r>
            <a:r>
              <a:rPr lang="en-US" altLang="zh-CN"/>
              <a:t>claude code</a:t>
            </a:r>
            <a:r>
              <a:rPr lang="zh-CN" altLang="en-US"/>
              <a:t>的价格劝退了，看了下闲鱼的价格也要几十，听说还要各种翻墙比较麻烦。所以找到了平替版</a:t>
            </a:r>
            <a:r>
              <a:rPr lang="en-US" altLang="zh-CN"/>
              <a:t>:opencode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3068955"/>
            <a:ext cx="7851775" cy="28721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467360" y="18859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>
                <a:sym typeface="+mn-ea"/>
              </a:rPr>
              <a:t>OMO:</a:t>
            </a:r>
            <a:r>
              <a:rPr lang="en-US" altLang="zh-CN" sz="4400">
                <a:sym typeface="+mn-ea"/>
              </a:rPr>
              <a:t>oh-my-opencode</a:t>
            </a:r>
            <a:endParaRPr lang="zh-CN" altLang="en-US" sz="4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650" y="1557020"/>
            <a:ext cx="7729855" cy="4778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1800"/>
          </a:p>
          <a:p>
            <a:r>
              <a:rPr lang="en-US" altLang="zh-CN" sz="1800"/>
              <a:t>Oh My Open code:</a:t>
            </a:r>
            <a:r>
              <a:rPr lang="zh-CN" altLang="en-US" sz="1800"/>
              <a:t>主控</a:t>
            </a:r>
            <a:r>
              <a:rPr lang="en-US" altLang="zh-CN" sz="1800"/>
              <a:t>agent</a:t>
            </a:r>
            <a:r>
              <a:rPr lang="zh-CN" altLang="en-US" sz="1800"/>
              <a:t>（</a:t>
            </a:r>
            <a:r>
              <a:rPr lang="en-US" altLang="zh-CN" sz="1800">
                <a:sym typeface="+mn-ea"/>
              </a:rPr>
              <a:t>sisyphus </a:t>
            </a:r>
            <a:r>
              <a:rPr lang="zh-CN" altLang="en-US" sz="1800"/>
              <a:t>）</a:t>
            </a:r>
            <a:r>
              <a:rPr lang="en-US" altLang="zh-CN" sz="1800"/>
              <a:t>,</a:t>
            </a:r>
            <a:r>
              <a:rPr lang="zh-CN" altLang="en-US" sz="1800"/>
              <a:t>指挥子</a:t>
            </a:r>
            <a:r>
              <a:rPr lang="en-US" altLang="zh-CN" sz="1800"/>
              <a:t>agent</a:t>
            </a:r>
            <a:r>
              <a:rPr lang="zh-CN" altLang="en-US" sz="1800"/>
              <a:t>干活且内置了常用的</a:t>
            </a:r>
            <a:r>
              <a:rPr lang="en-US" altLang="zh-CN" sz="1800"/>
              <a:t>mcp</a:t>
            </a:r>
            <a:endParaRPr lang="en-US" altLang="zh-CN" sz="1800"/>
          </a:p>
          <a:p>
            <a:r>
              <a:rPr lang="zh-CN" altLang="en-US" sz="1800"/>
              <a:t>同时，它实现了跟</a:t>
            </a:r>
            <a:r>
              <a:rPr lang="en-US" altLang="zh-CN" sz="1800"/>
              <a:t>Claude Code</a:t>
            </a:r>
            <a:r>
              <a:rPr lang="zh-CN" altLang="en-US" sz="1800"/>
              <a:t>的兼容。</a:t>
            </a:r>
            <a:r>
              <a:rPr lang="en-US" altLang="zh-CN" sz="1800"/>
              <a:t> </a:t>
            </a:r>
            <a:r>
              <a:rPr lang="zh-CN" altLang="en-US" sz="1800"/>
              <a:t>同样支持</a:t>
            </a:r>
            <a:r>
              <a:rPr lang="en-US" altLang="zh-CN" sz="1800"/>
              <a:t>Command</a:t>
            </a:r>
            <a:r>
              <a:rPr lang="zh-CN" altLang="en-US" sz="1800"/>
              <a:t>、</a:t>
            </a:r>
            <a:r>
              <a:rPr lang="en-US" altLang="zh-CN" sz="1800"/>
              <a:t>Agent</a:t>
            </a:r>
            <a:r>
              <a:rPr lang="zh-CN" altLang="en-US" sz="1800"/>
              <a:t>、</a:t>
            </a:r>
            <a:r>
              <a:rPr lang="en-US" altLang="zh-CN" sz="1800"/>
              <a:t>Skill</a:t>
            </a:r>
            <a:r>
              <a:rPr lang="zh-CN" altLang="en-US" sz="1800"/>
              <a:t>、</a:t>
            </a:r>
            <a:r>
              <a:rPr lang="en-US" altLang="zh-CN" sz="1800"/>
              <a:t>MCP</a:t>
            </a:r>
            <a:r>
              <a:rPr lang="zh-CN" altLang="en-US" sz="1800"/>
              <a:t>、</a:t>
            </a:r>
            <a:r>
              <a:rPr lang="en-US" altLang="zh-CN" sz="1800"/>
              <a:t>Hook</a:t>
            </a:r>
            <a:r>
              <a:rPr lang="zh-CN" altLang="en-US" sz="1800"/>
              <a:t>等技术方案。</a:t>
            </a:r>
            <a:endParaRPr lang="zh-CN" altLang="en-US" sz="1800"/>
          </a:p>
          <a:p>
            <a:r>
              <a:rPr lang="zh-CN" altLang="en-US" sz="1800"/>
              <a:t>你只需跟</a:t>
            </a:r>
            <a:r>
              <a:rPr lang="en-US" altLang="zh-CN" sz="1800"/>
              <a:t>OpenCode</a:t>
            </a:r>
            <a:r>
              <a:rPr lang="zh-CN" altLang="en-US" sz="1800"/>
              <a:t>说：</a:t>
            </a:r>
            <a:r>
              <a:rPr lang="en-US" altLang="zh-CN" sz="1800"/>
              <a:t>“</a:t>
            </a:r>
            <a:r>
              <a:rPr lang="zh-CN" altLang="en-US" sz="1800"/>
              <a:t>帮我安装</a:t>
            </a:r>
            <a:r>
              <a:rPr lang="en-US" altLang="zh-CN" sz="1800"/>
              <a:t> oh-my-opencode </a:t>
            </a:r>
            <a:r>
              <a:rPr lang="zh-CN" altLang="en-US" sz="1800"/>
              <a:t>插件</a:t>
            </a:r>
            <a:r>
              <a:rPr lang="en-US" altLang="zh-CN" sz="1800"/>
              <a:t>”</a:t>
            </a:r>
            <a:r>
              <a:rPr lang="zh-CN" altLang="en-US" sz="1800"/>
              <a:t>。会依次检测你的电脑环境然后采取适合的方式安装，比如我电脑没有安装</a:t>
            </a:r>
            <a:r>
              <a:rPr lang="en-US" altLang="zh-CN" sz="1800"/>
              <a:t>Bun</a:t>
            </a:r>
            <a:endParaRPr lang="zh-CN" altLang="en-US" sz="1800"/>
          </a:p>
          <a:p>
            <a:r>
              <a:rPr lang="en-US" altLang="zh-CN" sz="1800"/>
              <a:t>planner-sisyphus ≈ opencode </a:t>
            </a:r>
            <a:r>
              <a:rPr lang="zh-CN" altLang="en-US" sz="1800"/>
              <a:t>的</a:t>
            </a:r>
            <a:r>
              <a:rPr lang="en-US" altLang="zh-CN" sz="1800"/>
              <a:t> plan agent </a:t>
            </a:r>
            <a:r>
              <a:rPr lang="zh-CN" altLang="en-US" sz="1800"/>
              <a:t>实现</a:t>
            </a:r>
            <a:endParaRPr lang="zh-CN" altLang="en-US" sz="1800"/>
          </a:p>
          <a:p>
            <a:r>
              <a:rPr lang="en-US" altLang="zh-CN" sz="1800"/>
              <a:t>Sisyphus ≈ build </a:t>
            </a:r>
            <a:r>
              <a:rPr lang="zh-CN" altLang="en-US" sz="1800"/>
              <a:t>模式的</a:t>
            </a:r>
            <a:r>
              <a:rPr lang="en-US" altLang="zh-CN" sz="1800"/>
              <a:t>“</a:t>
            </a:r>
            <a:r>
              <a:rPr lang="zh-CN" altLang="en-US" sz="1800"/>
              <a:t>总导演</a:t>
            </a:r>
            <a:r>
              <a:rPr lang="en-US" altLang="zh-CN" sz="1800"/>
              <a:t>”</a:t>
            </a:r>
            <a:endParaRPr lang="en-US" altLang="zh-CN" sz="1800"/>
          </a:p>
          <a:p>
            <a:r>
              <a:rPr lang="zh-CN" altLang="en-US" sz="1800"/>
              <a:t>使用不同的</a:t>
            </a:r>
            <a:r>
              <a:rPr lang="en-US" altLang="zh-CN" sz="1800"/>
              <a:t>model</a:t>
            </a:r>
            <a:r>
              <a:rPr lang="zh-CN" altLang="en-US" sz="1800"/>
              <a:t>去开发功能，让效率最大化，</a:t>
            </a:r>
            <a:r>
              <a:rPr lang="en-US" altLang="zh-CN" sz="1800"/>
              <a:t>token</a:t>
            </a:r>
            <a:r>
              <a:rPr lang="zh-CN" altLang="en-US" sz="1800"/>
              <a:t>花销</a:t>
            </a:r>
            <a:r>
              <a:rPr lang="zh-CN" altLang="en-US" sz="1800"/>
              <a:t>最小化</a:t>
            </a:r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4364990"/>
            <a:ext cx="5086985" cy="2178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990" y="4580890"/>
            <a:ext cx="3919855" cy="16713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467360" y="18859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>
                <a:sym typeface="+mn-ea"/>
              </a:rPr>
              <a:t>OMO:</a:t>
            </a:r>
            <a:r>
              <a:rPr lang="en-US" altLang="zh-CN" sz="4400">
                <a:sym typeface="+mn-ea"/>
              </a:rPr>
              <a:t>oh-my-opencode</a:t>
            </a:r>
            <a:endParaRPr lang="zh-CN" altLang="en-US" sz="4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650" y="1557020"/>
            <a:ext cx="7729855" cy="4778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800"/>
              <a:t>每个模型擅长的不一样且</a:t>
            </a:r>
            <a:r>
              <a:rPr lang="en-US" altLang="zh-CN" sz="1800"/>
              <a:t>tokens</a:t>
            </a:r>
            <a:r>
              <a:rPr lang="zh-CN" altLang="en-US" sz="1800"/>
              <a:t>花销不同，使用</a:t>
            </a:r>
            <a:r>
              <a:rPr lang="en-US" altLang="zh-CN" sz="1800"/>
              <a:t>OMO</a:t>
            </a:r>
            <a:r>
              <a:rPr lang="zh-CN" altLang="en-US" sz="1800"/>
              <a:t>，可以让</a:t>
            </a:r>
            <a:r>
              <a:rPr lang="en-US" altLang="zh-CN" sz="1800">
                <a:sym typeface="+mn-ea"/>
              </a:rPr>
              <a:t>sisyphus </a:t>
            </a:r>
            <a:r>
              <a:rPr lang="zh-CN" altLang="en-US" sz="1800">
                <a:sym typeface="+mn-ea"/>
              </a:rPr>
              <a:t>帮你指派，比如让</a:t>
            </a:r>
            <a:r>
              <a:rPr lang="en-US" altLang="zh-CN" sz="1800">
                <a:sym typeface="+mn-ea"/>
              </a:rPr>
              <a:t>gpt</a:t>
            </a:r>
            <a:r>
              <a:rPr lang="zh-CN" altLang="en-US" sz="1800">
                <a:sym typeface="+mn-ea"/>
              </a:rPr>
              <a:t>帮你画</a:t>
            </a:r>
            <a:r>
              <a:rPr lang="en-US" altLang="zh-CN" sz="1800">
                <a:sym typeface="+mn-ea"/>
              </a:rPr>
              <a:t>UI</a:t>
            </a:r>
            <a:r>
              <a:rPr lang="zh-CN" altLang="en-US" sz="1800">
                <a:sym typeface="+mn-ea"/>
              </a:rPr>
              <a:t>，让</a:t>
            </a:r>
            <a:r>
              <a:rPr lang="en-US" altLang="zh-CN" sz="1800">
                <a:sym typeface="+mn-ea"/>
              </a:rPr>
              <a:t>deepseek</a:t>
            </a:r>
            <a:r>
              <a:rPr lang="zh-CN" altLang="en-US" sz="1800">
                <a:sym typeface="+mn-ea"/>
              </a:rPr>
              <a:t>去写</a:t>
            </a:r>
            <a:r>
              <a:rPr lang="zh-CN" altLang="en-US" sz="1800">
                <a:sym typeface="+mn-ea"/>
              </a:rPr>
              <a:t>代码，</a:t>
            </a:r>
            <a:endParaRPr lang="zh-CN" altLang="en-US" sz="18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2348865"/>
            <a:ext cx="8782050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467360" y="18859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>
                <a:sym typeface="+mn-ea"/>
              </a:rPr>
              <a:t>OMO:</a:t>
            </a:r>
            <a:r>
              <a:rPr lang="en-US" altLang="zh-CN" sz="4400">
                <a:sym typeface="+mn-ea"/>
              </a:rPr>
              <a:t>oh-my-opencode</a:t>
            </a:r>
            <a:endParaRPr lang="zh-CN" altLang="en-US" sz="4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650" y="1557020"/>
            <a:ext cx="7729855" cy="4778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1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2060575"/>
            <a:ext cx="9144000" cy="5006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5605" y="1346200"/>
            <a:ext cx="8089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只需要在提示词里加入</a:t>
            </a:r>
            <a:r>
              <a:rPr lang="en-US" altLang="zh-CN"/>
              <a:t>ultrawork/ulw</a:t>
            </a:r>
            <a:r>
              <a:rPr lang="zh-CN" altLang="en-US"/>
              <a:t>即可</a:t>
            </a:r>
            <a:endParaRPr lang="zh-CN" altLang="en-US"/>
          </a:p>
          <a:p>
            <a:r>
              <a:rPr lang="en-US" altLang="zh-CN"/>
              <a:t>ultrawork </a:t>
            </a:r>
            <a:r>
              <a:rPr lang="zh-CN" altLang="en-US"/>
              <a:t>帮我画一个《</a:t>
            </a:r>
            <a:r>
              <a:rPr lang="en-US" altLang="zh-CN"/>
              <a:t>react</a:t>
            </a:r>
            <a:r>
              <a:rPr lang="zh-CN" altLang="en-US"/>
              <a:t>学习路径》</a:t>
            </a:r>
            <a:r>
              <a:rPr lang="en-US" altLang="zh-CN"/>
              <a:t>,</a:t>
            </a:r>
            <a:r>
              <a:rPr lang="zh-CN" altLang="en-US"/>
              <a:t>并将其生成的文件可视化为</a:t>
            </a:r>
            <a:r>
              <a:rPr lang="en-US" altLang="zh-CN"/>
              <a:t>html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467360" y="18859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zh-CN" altLang="en-US" sz="4400">
                <a:sym typeface="+mn-ea"/>
              </a:rPr>
              <a:t>什么是</a:t>
            </a:r>
            <a:r>
              <a:rPr lang="en-US" altLang="zh-CN" sz="4400">
                <a:sym typeface="+mn-ea"/>
              </a:rPr>
              <a:t>opencode</a:t>
            </a:r>
            <a:endParaRPr lang="zh-CN" altLang="en-US" sz="4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650" y="1557020"/>
            <a:ext cx="7729855" cy="4778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800"/>
              <a:t>官网是这么介绍的：</a:t>
            </a:r>
            <a:r>
              <a:rPr lang="en-US" altLang="zh-CN" sz="1800"/>
              <a:t>OpenCode is an </a:t>
            </a:r>
            <a:r>
              <a:rPr lang="en-US" altLang="zh-CN" sz="1800">
                <a:solidFill>
                  <a:srgbClr val="FF0000"/>
                </a:solidFill>
              </a:rPr>
              <a:t>open source </a:t>
            </a:r>
            <a:r>
              <a:rPr lang="en-US" altLang="zh-CN" sz="1800"/>
              <a:t>AI coding agent. It’s available as a terminal-based interface, desktop app, or IDE extension.</a:t>
            </a:r>
            <a:endParaRPr lang="en-US" altLang="zh-CN" sz="1800"/>
          </a:p>
          <a:p>
            <a:endParaRPr lang="en-US" altLang="zh-CN" sz="1800"/>
          </a:p>
          <a:p>
            <a:r>
              <a:rPr lang="zh-CN" altLang="en-US" sz="1800"/>
              <a:t>这是一个开源的</a:t>
            </a:r>
            <a:r>
              <a:rPr lang="en-US" altLang="zh-CN" sz="1800"/>
              <a:t>ai</a:t>
            </a:r>
            <a:r>
              <a:rPr lang="zh-CN" altLang="en-US" sz="1800"/>
              <a:t>编程智能体，支持终端，桌面应用也支持插件。然后试用了一下，发现使用起来非常简单且提供了几种免费的模型（适合我这种</a:t>
            </a:r>
            <a:r>
              <a:rPr lang="en-US" altLang="zh-CN" sz="1800"/>
              <a:t>qiongbi</a:t>
            </a:r>
            <a:r>
              <a:rPr lang="zh-CN" altLang="en-US" sz="1800"/>
              <a:t>），且可以直接将项目从</a:t>
            </a:r>
            <a:r>
              <a:rPr lang="en-US" altLang="zh-CN" sz="1800"/>
              <a:t>0-&gt;1</a:t>
            </a:r>
            <a:r>
              <a:rPr lang="zh-CN" altLang="en-US" sz="1800"/>
              <a:t>直接部署在</a:t>
            </a:r>
            <a:r>
              <a:rPr lang="en-US" altLang="zh-CN" sz="1800"/>
              <a:t>githubPage.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r>
              <a:rPr lang="en-US" altLang="zh-CN" sz="1800"/>
              <a:t>oc  </a:t>
            </a:r>
            <a:r>
              <a:rPr lang="en-US" altLang="zh-CN" sz="1800"/>
              <a:t>VS   cc</a:t>
            </a:r>
            <a:endParaRPr lang="zh-CN" altLang="en-US" sz="1800"/>
          </a:p>
          <a:p>
            <a:r>
              <a:rPr lang="en-US" altLang="zh-CN" sz="1800"/>
              <a:t>1.</a:t>
            </a:r>
            <a:r>
              <a:rPr lang="zh-CN" altLang="en-US" sz="1800">
                <a:solidFill>
                  <a:srgbClr val="FF0000"/>
                </a:solidFill>
              </a:rPr>
              <a:t>便宜</a:t>
            </a:r>
            <a:r>
              <a:rPr lang="zh-CN" altLang="en-US" sz="1800"/>
              <a:t>（适合白嫖</a:t>
            </a:r>
            <a:r>
              <a:rPr lang="zh-CN" altLang="en-US" sz="1800"/>
              <a:t>党）</a:t>
            </a:r>
            <a:endParaRPr lang="zh-CN" altLang="en-US" sz="1800"/>
          </a:p>
          <a:p>
            <a:r>
              <a:rPr lang="en-US" altLang="zh-CN" sz="1800"/>
              <a:t>2.</a:t>
            </a:r>
            <a:r>
              <a:rPr lang="zh-CN" altLang="en-US" sz="1800"/>
              <a:t>开源</a:t>
            </a:r>
            <a:endParaRPr lang="zh-CN" altLang="en-US" sz="1800"/>
          </a:p>
          <a:p>
            <a:r>
              <a:rPr lang="en-US" altLang="zh-CN" sz="1800"/>
              <a:t>3.</a:t>
            </a:r>
            <a:r>
              <a:rPr lang="zh-CN" altLang="en-US" sz="1800"/>
              <a:t>丰富的生态</a:t>
            </a:r>
            <a:r>
              <a:rPr lang="en-US" altLang="zh-CN" sz="1800"/>
              <a:t>(</a:t>
            </a:r>
            <a:r>
              <a:rPr lang="zh-CN" altLang="en-US" sz="1800"/>
              <a:t>兼容</a:t>
            </a:r>
            <a:r>
              <a:rPr lang="en-US" altLang="zh-CN" sz="1800"/>
              <a:t>skills)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en-US" altLang="zh-CN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467360" y="18859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zh-CN" altLang="en-US" sz="4400">
                <a:sym typeface="+mn-ea"/>
              </a:rPr>
              <a:t>从</a:t>
            </a:r>
            <a:r>
              <a:rPr lang="en-US" altLang="zh-CN" sz="4400">
                <a:sym typeface="+mn-ea"/>
              </a:rPr>
              <a:t>0</a:t>
            </a:r>
            <a:r>
              <a:rPr lang="zh-CN" altLang="en-US" sz="4400">
                <a:sym typeface="+mn-ea"/>
              </a:rPr>
              <a:t>开始到项目发布</a:t>
            </a:r>
            <a:r>
              <a:rPr lang="en-US" altLang="zh-CN" sz="4400">
                <a:sym typeface="+mn-ea"/>
              </a:rPr>
              <a:t>-</a:t>
            </a:r>
            <a:r>
              <a:rPr lang="zh-CN" altLang="en-US" sz="4400">
                <a:sym typeface="+mn-ea"/>
              </a:rPr>
              <a:t>安装</a:t>
            </a:r>
            <a:endParaRPr lang="zh-CN" altLang="en-US" sz="4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650" y="1557020"/>
            <a:ext cx="7729855" cy="4778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800"/>
              <a:t>1.</a:t>
            </a:r>
            <a:r>
              <a:rPr lang="zh-CN" altLang="en-US" sz="1800"/>
              <a:t>安装：支持</a:t>
            </a:r>
            <a:r>
              <a:rPr lang="en-US" altLang="zh-CN" sz="1800"/>
              <a:t>mac,windows,linux</a:t>
            </a:r>
            <a:r>
              <a:rPr lang="zh-CN" altLang="en-US" sz="1800"/>
              <a:t>。以</a:t>
            </a:r>
            <a:r>
              <a:rPr lang="en-US" altLang="zh-CN" sz="1800"/>
              <a:t>window</a:t>
            </a:r>
            <a:r>
              <a:rPr lang="zh-CN" altLang="en-US" sz="1800"/>
              <a:t>（</a:t>
            </a:r>
            <a:r>
              <a:rPr lang="en-US" altLang="zh-CN" sz="1800"/>
              <a:t>npm</a:t>
            </a:r>
            <a:r>
              <a:rPr lang="zh-CN" altLang="en-US" sz="1800"/>
              <a:t>）为例，</a:t>
            </a:r>
            <a:r>
              <a:rPr lang="zh-CN" altLang="en-US" sz="1800">
                <a:sym typeface="+mn-ea"/>
              </a:rPr>
              <a:t>仅一行代码即可安装：</a:t>
            </a:r>
            <a:endParaRPr lang="zh-CN" altLang="en-US" sz="1800"/>
          </a:p>
          <a:p>
            <a:r>
              <a:rPr lang="en-US" altLang="zh-CN" sz="1800"/>
              <a:t>npm i -g opencode-ai</a:t>
            </a:r>
            <a:endParaRPr lang="en-US" altLang="zh-CN" sz="1800"/>
          </a:p>
          <a:p>
            <a:r>
              <a:rPr lang="zh-CN" altLang="en-US" sz="1800"/>
              <a:t>（卸载：</a:t>
            </a:r>
            <a:r>
              <a:rPr lang="en-US" altLang="zh-CN" sz="1800"/>
              <a:t>npm uninstall -g opencode/opencode uninstall</a:t>
            </a:r>
            <a:r>
              <a:rPr lang="zh-CN" altLang="en-US" sz="1800"/>
              <a:t>）</a:t>
            </a:r>
            <a:endParaRPr lang="en-US" altLang="zh-CN" sz="1800"/>
          </a:p>
          <a:p>
            <a:r>
              <a:rPr lang="en-US" altLang="zh-CN" sz="1800"/>
              <a:t>2.</a:t>
            </a:r>
            <a:r>
              <a:rPr lang="zh-CN" altLang="en-US" sz="1800"/>
              <a:t>进入</a:t>
            </a:r>
            <a:r>
              <a:rPr lang="en-US" altLang="zh-CN" sz="1800"/>
              <a:t>opencode:</a:t>
            </a:r>
            <a:r>
              <a:rPr lang="zh-CN" altLang="en-US" sz="1800"/>
              <a:t>安装完成后直接在命令行中输入</a:t>
            </a:r>
            <a:r>
              <a:rPr lang="en-US" altLang="zh-CN" sz="1800"/>
              <a:t>opencode</a:t>
            </a:r>
            <a:r>
              <a:rPr lang="zh-CN" altLang="en-US" sz="1800"/>
              <a:t>即可进入页面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3284855"/>
            <a:ext cx="4904740" cy="25298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467360" y="18859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zh-CN" altLang="en-US" sz="4400">
                <a:sym typeface="+mn-ea"/>
              </a:rPr>
              <a:t>从</a:t>
            </a:r>
            <a:r>
              <a:rPr lang="en-US" altLang="zh-CN" sz="4400">
                <a:sym typeface="+mn-ea"/>
              </a:rPr>
              <a:t>0</a:t>
            </a:r>
            <a:r>
              <a:rPr lang="zh-CN" altLang="en-US" sz="4400">
                <a:sym typeface="+mn-ea"/>
              </a:rPr>
              <a:t>开始到项目发布</a:t>
            </a:r>
            <a:r>
              <a:rPr lang="en-US" altLang="zh-CN" sz="4400">
                <a:sym typeface="+mn-ea"/>
              </a:rPr>
              <a:t>-</a:t>
            </a:r>
            <a:r>
              <a:rPr lang="zh-CN" altLang="en-US" sz="4400">
                <a:sym typeface="+mn-ea"/>
              </a:rPr>
              <a:t>配置</a:t>
            </a:r>
            <a:endParaRPr lang="zh-CN" altLang="en-US" sz="4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5115" y="1557020"/>
            <a:ext cx="8200390" cy="5227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800">
                <a:sym typeface="+mn-ea"/>
              </a:rPr>
              <a:t>3.</a:t>
            </a:r>
            <a:r>
              <a:rPr lang="zh-CN" altLang="en-US" sz="1800">
                <a:sym typeface="+mn-ea"/>
              </a:rPr>
              <a:t>选择</a:t>
            </a:r>
            <a:r>
              <a:rPr lang="en-US" altLang="zh-CN" sz="1800">
                <a:sym typeface="+mn-ea"/>
              </a:rPr>
              <a:t>models</a:t>
            </a:r>
            <a:r>
              <a:rPr lang="zh-CN" altLang="en-US" sz="1800">
                <a:sym typeface="+mn-ea"/>
              </a:rPr>
              <a:t>（</a:t>
            </a:r>
            <a:r>
              <a:rPr lang="en-US" altLang="zh-CN" sz="1800">
                <a:sym typeface="+mn-ea"/>
              </a:rPr>
              <a:t>opencode</a:t>
            </a:r>
            <a:r>
              <a:rPr lang="zh-CN" altLang="en-US" sz="1800">
                <a:sym typeface="+mn-ea"/>
              </a:rPr>
              <a:t>提供了</a:t>
            </a:r>
            <a:r>
              <a:rPr lang="zh-CN" altLang="en-US" sz="1800">
                <a:sym typeface="+mn-ea"/>
              </a:rPr>
              <a:t>几种免费的</a:t>
            </a:r>
            <a:r>
              <a:rPr lang="en-US" altLang="zh-CN" sz="1800">
                <a:sym typeface="+mn-ea"/>
              </a:rPr>
              <a:t>model</a:t>
            </a:r>
            <a:r>
              <a:rPr lang="zh-CN" altLang="en-US" sz="1800">
                <a:sym typeface="+mn-ea"/>
              </a:rPr>
              <a:t>）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我这里用的是自己注册的</a:t>
            </a:r>
            <a:r>
              <a:rPr lang="en-US" altLang="zh-CN" sz="1800">
                <a:sym typeface="+mn-ea"/>
              </a:rPr>
              <a:t>deepseek</a:t>
            </a:r>
            <a:r>
              <a:rPr lang="zh-CN" altLang="en-US" sz="1800">
                <a:sym typeface="+mn-ea"/>
              </a:rPr>
              <a:t>的</a:t>
            </a:r>
            <a:r>
              <a:rPr lang="en-US" altLang="zh-CN" sz="1800">
                <a:sym typeface="+mn-ea"/>
              </a:rPr>
              <a:t>model</a:t>
            </a:r>
            <a:r>
              <a:rPr lang="zh-CN" altLang="en-US" sz="1800">
                <a:sym typeface="+mn-ea"/>
              </a:rPr>
              <a:t>，测试了一下跑了一下午反正用了几毛钱就完成了从</a:t>
            </a:r>
            <a:r>
              <a:rPr lang="en-US" altLang="zh-CN" sz="1800">
                <a:sym typeface="+mn-ea"/>
              </a:rPr>
              <a:t>0</a:t>
            </a:r>
            <a:r>
              <a:rPr lang="zh-CN" altLang="en-US" sz="1800">
                <a:sym typeface="+mn-ea"/>
              </a:rPr>
              <a:t>创建到部署到</a:t>
            </a:r>
            <a:r>
              <a:rPr lang="en-US" altLang="zh-CN" sz="1800">
                <a:sym typeface="+mn-ea"/>
              </a:rPr>
              <a:t>github</a:t>
            </a:r>
            <a:r>
              <a:rPr lang="zh-CN" altLang="en-US" sz="1800">
                <a:sym typeface="+mn-ea"/>
              </a:rPr>
              <a:t>（简陋版本），也可以再本地运行实时查看当前结果，遇到</a:t>
            </a:r>
            <a:r>
              <a:rPr lang="en-US" altLang="zh-CN" sz="1800">
                <a:sym typeface="+mn-ea"/>
              </a:rPr>
              <a:t>errors</a:t>
            </a:r>
            <a:r>
              <a:rPr lang="zh-CN" altLang="en-US" sz="1800">
                <a:sym typeface="+mn-ea"/>
              </a:rPr>
              <a:t>也会自动修复</a:t>
            </a:r>
            <a:endParaRPr lang="zh-CN" altLang="en-US" sz="1800">
              <a:sym typeface="+mn-ea"/>
            </a:endParaRPr>
          </a:p>
          <a:p>
            <a:endParaRPr lang="en-US" altLang="zh-CN" sz="1800">
              <a:sym typeface="+mn-ea"/>
            </a:endParaRPr>
          </a:p>
          <a:p>
            <a:r>
              <a:rPr lang="en-US" altLang="zh-CN" sz="1800">
                <a:sym typeface="+mn-ea"/>
              </a:rPr>
              <a:t>4.</a:t>
            </a:r>
            <a:r>
              <a:rPr lang="zh-CN" altLang="en-US" sz="1800">
                <a:sym typeface="+mn-ea"/>
              </a:rPr>
              <a:t>选择模型后，有两个模式：</a:t>
            </a:r>
            <a:r>
              <a:rPr lang="en-US" altLang="zh-CN" sz="1800">
                <a:sym typeface="+mn-ea"/>
              </a:rPr>
              <a:t>plan</a:t>
            </a:r>
            <a:r>
              <a:rPr lang="zh-CN" altLang="en-US" sz="1800">
                <a:sym typeface="+mn-ea"/>
              </a:rPr>
              <a:t>和</a:t>
            </a:r>
            <a:r>
              <a:rPr lang="en-US" altLang="zh-CN" sz="1800">
                <a:sym typeface="+mn-ea"/>
              </a:rPr>
              <a:t>build</a:t>
            </a:r>
            <a:endParaRPr lang="en-US" altLang="zh-CN" sz="1800"/>
          </a:p>
          <a:p>
            <a:r>
              <a:rPr lang="en-US" altLang="zh-CN" sz="1800">
                <a:sym typeface="+mn-ea"/>
              </a:rPr>
              <a:t>build</a:t>
            </a:r>
            <a:r>
              <a:rPr lang="zh-CN" altLang="en-US" sz="1800">
                <a:sym typeface="+mn-ea"/>
              </a:rPr>
              <a:t>会直接写代码，建议先用</a:t>
            </a:r>
            <a:r>
              <a:rPr lang="en-US" altLang="zh-CN" sz="1800">
                <a:sym typeface="+mn-ea"/>
              </a:rPr>
              <a:t>plan</a:t>
            </a:r>
            <a:r>
              <a:rPr lang="zh-CN" altLang="en-US" sz="1800">
                <a:sym typeface="+mn-ea"/>
              </a:rPr>
              <a:t>写好后再生成</a:t>
            </a:r>
            <a:r>
              <a:rPr lang="en-US" altLang="zh-CN" sz="1800">
                <a:sym typeface="+mn-ea"/>
              </a:rPr>
              <a:t>(plan</a:t>
            </a:r>
            <a:r>
              <a:rPr lang="zh-CN" altLang="en-US" sz="1800">
                <a:sym typeface="+mn-ea"/>
              </a:rPr>
              <a:t>写的过程中会生成</a:t>
            </a:r>
            <a:r>
              <a:rPr lang="en-US" altLang="zh-CN" sz="1800">
                <a:sym typeface="+mn-ea"/>
              </a:rPr>
              <a:t>agents.md)</a:t>
            </a:r>
            <a:r>
              <a:rPr lang="zh-CN" altLang="en-US" sz="1800">
                <a:sym typeface="+mn-ea"/>
              </a:rPr>
              <a:t>，可以自己写也可以对话让</a:t>
            </a:r>
            <a:r>
              <a:rPr lang="en-US" altLang="zh-CN" sz="1800">
                <a:sym typeface="+mn-ea"/>
              </a:rPr>
              <a:t>model</a:t>
            </a:r>
            <a:r>
              <a:rPr lang="zh-CN" altLang="en-US" sz="1800">
                <a:sym typeface="+mn-ea"/>
              </a:rPr>
              <a:t>帮你写</a:t>
            </a:r>
            <a:r>
              <a:rPr lang="en-US" altLang="zh-CN" sz="1800">
                <a:sym typeface="+mn-ea"/>
              </a:rPr>
              <a:t>,</a:t>
            </a:r>
            <a:r>
              <a:rPr lang="zh-CN" altLang="en-US" sz="1800">
                <a:sym typeface="+mn-ea"/>
              </a:rPr>
              <a:t>这里是支持上传设计图的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ym typeface="+mn-ea"/>
              </a:rPr>
              <a:t>https://xiangyangqiaomu.feishu.cn/wiki/TDbawpjc2iuMkAkhbHOc70dMnac(pua</a:t>
            </a:r>
            <a:r>
              <a:rPr lang="zh-CN" altLang="en-US" sz="1800">
                <a:sym typeface="+mn-ea"/>
              </a:rPr>
              <a:t>提示词</a:t>
            </a:r>
            <a:r>
              <a:rPr lang="en-US" altLang="zh-CN" sz="1800">
                <a:sym typeface="+mn-ea"/>
              </a:rPr>
              <a:t>)</a:t>
            </a:r>
            <a:endParaRPr lang="zh-CN" altLang="en-US" sz="1800"/>
          </a:p>
          <a:p>
            <a:endParaRPr lang="en-US" altLang="zh-CN" sz="1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6640" y="1124585"/>
            <a:ext cx="2106930" cy="1983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4580890"/>
            <a:ext cx="3728720" cy="18491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323215" y="-9969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zh-CN" altLang="en-US" sz="4400">
                <a:sym typeface="+mn-ea"/>
              </a:rPr>
              <a:t>从</a:t>
            </a:r>
            <a:r>
              <a:rPr lang="en-US" altLang="zh-CN" sz="4400">
                <a:sym typeface="+mn-ea"/>
              </a:rPr>
              <a:t>0</a:t>
            </a:r>
            <a:r>
              <a:rPr lang="zh-CN" altLang="en-US" sz="4400">
                <a:sym typeface="+mn-ea"/>
              </a:rPr>
              <a:t>开始到项目发布</a:t>
            </a:r>
            <a:r>
              <a:rPr lang="en-US" altLang="zh-CN" sz="4400">
                <a:sym typeface="+mn-ea"/>
              </a:rPr>
              <a:t>-</a:t>
            </a:r>
            <a:r>
              <a:rPr lang="en-US" altLang="zh-CN" sz="4400">
                <a:sym typeface="+mn-ea"/>
              </a:rPr>
              <a:t>plan</a:t>
            </a:r>
            <a:endParaRPr lang="en-US" altLang="zh-CN" sz="4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5115" y="1109345"/>
            <a:ext cx="8200390" cy="5675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800">
                <a:sym typeface="+mn-ea"/>
              </a:rPr>
              <a:t>plan</a:t>
            </a:r>
            <a:r>
              <a:rPr lang="zh-CN" altLang="en-US" sz="1800">
                <a:sym typeface="+mn-ea"/>
              </a:rPr>
              <a:t>会生成一份</a:t>
            </a:r>
            <a:r>
              <a:rPr lang="en-US" altLang="zh-CN" sz="1800">
                <a:sym typeface="+mn-ea"/>
              </a:rPr>
              <a:t>agents.md</a:t>
            </a:r>
            <a:r>
              <a:rPr lang="zh-CN" altLang="en-US" sz="1800">
                <a:sym typeface="+mn-ea"/>
              </a:rPr>
              <a:t>，直接切换到</a:t>
            </a:r>
            <a:r>
              <a:rPr lang="en-US" altLang="zh-CN" sz="1800">
                <a:sym typeface="+mn-ea"/>
              </a:rPr>
              <a:t>build</a:t>
            </a:r>
            <a:r>
              <a:rPr lang="zh-CN" altLang="en-US" sz="1800">
                <a:sym typeface="+mn-ea"/>
              </a:rPr>
              <a:t>模式后让</a:t>
            </a:r>
            <a:r>
              <a:rPr lang="en-US" altLang="zh-CN" sz="1800">
                <a:sym typeface="+mn-ea"/>
              </a:rPr>
              <a:t>opencode</a:t>
            </a:r>
            <a:r>
              <a:rPr lang="zh-CN" altLang="en-US" sz="1800">
                <a:sym typeface="+mn-ea"/>
              </a:rPr>
              <a:t>帮你开发</a:t>
            </a:r>
            <a:r>
              <a:rPr lang="zh-CN" altLang="en-US" sz="1800">
                <a:sym typeface="+mn-ea"/>
              </a:rPr>
              <a:t>即可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提示词：我要新建一个英语听写的网站，要求用户听到英文短语后，将空格里的单词拼写出来，请你帮我实现这个功能，使用</a:t>
            </a:r>
            <a:r>
              <a:rPr lang="en-US" altLang="zh-CN" sz="1800">
                <a:sym typeface="+mn-ea"/>
              </a:rPr>
              <a:t>react</a:t>
            </a:r>
            <a:r>
              <a:rPr lang="zh-CN" altLang="en-US" sz="1800">
                <a:sym typeface="+mn-ea"/>
              </a:rPr>
              <a:t>架构来实现</a:t>
            </a:r>
            <a:endParaRPr lang="zh-CN" altLang="en-US" sz="1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2420620"/>
            <a:ext cx="6849110" cy="2706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55" y="4797425"/>
            <a:ext cx="5325110" cy="31210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467360" y="18859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zh-CN" altLang="en-US" sz="4400">
                <a:sym typeface="+mn-ea"/>
              </a:rPr>
              <a:t>从</a:t>
            </a:r>
            <a:r>
              <a:rPr lang="en-US" altLang="zh-CN" sz="4400">
                <a:sym typeface="+mn-ea"/>
              </a:rPr>
              <a:t>0</a:t>
            </a:r>
            <a:r>
              <a:rPr lang="zh-CN" altLang="en-US" sz="4400">
                <a:sym typeface="+mn-ea"/>
              </a:rPr>
              <a:t>开始到项目发布</a:t>
            </a:r>
            <a:r>
              <a:rPr lang="en-US" altLang="zh-CN" sz="4400">
                <a:sym typeface="+mn-ea"/>
              </a:rPr>
              <a:t>-</a:t>
            </a:r>
            <a:r>
              <a:rPr lang="zh-CN" altLang="en-US" sz="4400">
                <a:sym typeface="+mn-ea"/>
              </a:rPr>
              <a:t>部署</a:t>
            </a:r>
            <a:endParaRPr lang="zh-CN" altLang="en-US" sz="4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5115" y="1557020"/>
            <a:ext cx="8200390" cy="5227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1800"/>
          </a:p>
          <a:p>
            <a:r>
              <a:rPr lang="en-US" altLang="zh-CN" sz="1800">
                <a:sym typeface="+mn-ea"/>
              </a:rPr>
              <a:t>5.</a:t>
            </a:r>
            <a:r>
              <a:rPr lang="zh-CN" altLang="en-US" sz="1800">
                <a:sym typeface="+mn-ea"/>
              </a:rPr>
              <a:t>写完后直接让它帮你发布到</a:t>
            </a:r>
            <a:r>
              <a:rPr lang="en-US" altLang="zh-CN" sz="1800">
                <a:sym typeface="+mn-ea"/>
              </a:rPr>
              <a:t>github</a:t>
            </a:r>
            <a:r>
              <a:rPr lang="zh-CN" altLang="en-US" sz="1800">
                <a:sym typeface="+mn-ea"/>
              </a:rPr>
              <a:t>然后会直接提供一个</a:t>
            </a:r>
            <a:r>
              <a:rPr lang="en-US" altLang="zh-CN" sz="1800">
                <a:sym typeface="+mn-ea"/>
              </a:rPr>
              <a:t>github</a:t>
            </a:r>
            <a:r>
              <a:rPr lang="zh-CN" altLang="en-US" sz="1800">
                <a:sym typeface="+mn-ea"/>
              </a:rPr>
              <a:t>的可访问链接</a:t>
            </a:r>
            <a:r>
              <a:rPr lang="zh-CN" altLang="en-US" sz="1800">
                <a:sym typeface="+mn-ea"/>
              </a:rPr>
              <a:t>给你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ym typeface="+mn-ea"/>
              </a:rPr>
              <a:t>6.</a:t>
            </a:r>
            <a:r>
              <a:rPr lang="zh-CN" altLang="en-US" sz="1800">
                <a:sym typeface="+mn-ea"/>
              </a:rPr>
              <a:t>在终端的右侧也能实时的看到目前的</a:t>
            </a:r>
            <a:r>
              <a:rPr lang="en-US" altLang="zh-CN" sz="1800">
                <a:sym typeface="+mn-ea"/>
              </a:rPr>
              <a:t>token</a:t>
            </a:r>
            <a:r>
              <a:rPr lang="zh-CN" altLang="en-US" sz="1800">
                <a:sym typeface="+mn-ea"/>
              </a:rPr>
              <a:t>花费</a:t>
            </a:r>
            <a:endParaRPr lang="zh-CN" altLang="en-US" sz="1800">
              <a:sym typeface="+mn-ea"/>
            </a:endParaRPr>
          </a:p>
          <a:p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这是我用基础模式</a:t>
            </a:r>
            <a:r>
              <a:rPr lang="en-US" altLang="zh-CN" sz="1800">
                <a:sym typeface="+mn-ea"/>
              </a:rPr>
              <a:t>build</a:t>
            </a:r>
            <a:r>
              <a:rPr lang="zh-CN" altLang="en-US" sz="1800">
                <a:sym typeface="+mn-ea"/>
              </a:rPr>
              <a:t>直接写的一个</a:t>
            </a:r>
            <a:r>
              <a:rPr lang="en-US" altLang="zh-CN" sz="1800">
                <a:sym typeface="+mn-ea"/>
              </a:rPr>
              <a:t>kanban</a:t>
            </a:r>
            <a:r>
              <a:rPr lang="zh-CN" altLang="en-US" sz="1800">
                <a:sym typeface="+mn-ea"/>
              </a:rPr>
              <a:t>的</a:t>
            </a:r>
            <a:r>
              <a:rPr lang="en-US" altLang="zh-CN" sz="1800">
                <a:sym typeface="+mn-ea"/>
              </a:rPr>
              <a:t>demo</a:t>
            </a:r>
            <a:r>
              <a:rPr lang="zh-CN" altLang="en-US" sz="1800">
                <a:sym typeface="+mn-ea"/>
              </a:rPr>
              <a:t>：</a:t>
            </a:r>
            <a:r>
              <a:rPr lang="en-US" altLang="zh-CN" sz="1800">
                <a:sym typeface="+mn-ea"/>
              </a:rPr>
              <a:t>https://thbor.github.io/kanban-demo/</a:t>
            </a:r>
            <a:endParaRPr lang="en-US" altLang="zh-CN" sz="1800">
              <a:sym typeface="+mn-ea"/>
            </a:endParaRPr>
          </a:p>
          <a:p>
            <a:endParaRPr lang="en-US" altLang="zh-CN" sz="18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3932555"/>
            <a:ext cx="554355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467360" y="18859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>
                <a:sym typeface="+mn-ea"/>
              </a:rPr>
              <a:t>agent skills</a:t>
            </a:r>
            <a:endParaRPr lang="en-US" altLang="zh-CN" sz="4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650" y="1557020"/>
            <a:ext cx="7729855" cy="4778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800">
                <a:sym typeface="+mn-ea"/>
              </a:rPr>
              <a:t>什么是</a:t>
            </a:r>
            <a:r>
              <a:rPr lang="en-US" altLang="zh-CN" sz="1800">
                <a:sym typeface="+mn-ea"/>
              </a:rPr>
              <a:t>agent skills</a:t>
            </a:r>
            <a:r>
              <a:rPr lang="zh-CN" altLang="en-US" sz="1800">
                <a:sym typeface="+mn-ea"/>
              </a:rPr>
              <a:t>：将</a:t>
            </a:r>
            <a:r>
              <a:rPr lang="en-US" altLang="zh-CN" sz="1800">
                <a:sym typeface="+mn-ea"/>
              </a:rPr>
              <a:t>“</a:t>
            </a:r>
            <a:r>
              <a:rPr lang="zh-CN" altLang="en-US" sz="1800">
                <a:sym typeface="+mn-ea"/>
              </a:rPr>
              <a:t>经验</a:t>
            </a:r>
            <a:r>
              <a:rPr lang="en-US" altLang="zh-CN" sz="1800">
                <a:sym typeface="+mn-ea"/>
              </a:rPr>
              <a:t>”</a:t>
            </a:r>
            <a:r>
              <a:rPr lang="zh-CN" altLang="en-US" sz="1800">
                <a:sym typeface="+mn-ea"/>
              </a:rPr>
              <a:t>转为可复用</a:t>
            </a:r>
            <a:r>
              <a:rPr lang="en-US" altLang="zh-CN" sz="1800">
                <a:sym typeface="+mn-ea"/>
              </a:rPr>
              <a:t>“</a:t>
            </a:r>
            <a:r>
              <a:rPr lang="zh-CN" altLang="en-US" sz="1800">
                <a:sym typeface="+mn-ea"/>
              </a:rPr>
              <a:t>工具</a:t>
            </a:r>
            <a:r>
              <a:rPr lang="en-US" altLang="zh-CN" sz="1800">
                <a:sym typeface="+mn-ea"/>
              </a:rPr>
              <a:t>”</a:t>
            </a:r>
            <a:r>
              <a:rPr lang="zh-CN" altLang="en-US" sz="1800">
                <a:sym typeface="+mn-ea"/>
              </a:rPr>
              <a:t>的打包工作流，通过一个命令即可</a:t>
            </a:r>
            <a:r>
              <a:rPr lang="zh-CN" altLang="en-US" sz="1800">
                <a:sym typeface="+mn-ea"/>
              </a:rPr>
              <a:t>调用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ym typeface="+mn-ea"/>
              </a:rPr>
              <a:t>Agent Skills </a:t>
            </a:r>
            <a:r>
              <a:rPr lang="zh-CN" altLang="en-US" sz="1800">
                <a:sym typeface="+mn-ea"/>
              </a:rPr>
              <a:t>本质上是一个包含指令、脚本和资源的标准化目录结构。代理（</a:t>
            </a:r>
            <a:r>
              <a:rPr lang="en-US" altLang="zh-CN" sz="1800">
                <a:sym typeface="+mn-ea"/>
              </a:rPr>
              <a:t>Agent</a:t>
            </a:r>
            <a:r>
              <a:rPr lang="zh-CN" altLang="en-US" sz="1800">
                <a:sym typeface="+mn-ea"/>
              </a:rPr>
              <a:t>）能够动态发现并加载这些资源，从而获得完成特定任务所需的能力</a:t>
            </a:r>
            <a:endParaRPr lang="zh-CN" altLang="en-US" sz="1800">
              <a:sym typeface="+mn-ea"/>
            </a:endParaRPr>
          </a:p>
          <a:p>
            <a:endParaRPr lang="zh-CN" altLang="en-US" sz="1800">
              <a:sym typeface="+mn-ea"/>
            </a:endParaRPr>
          </a:p>
          <a:p>
            <a:endParaRPr lang="zh-CN" altLang="en-US" sz="1800">
              <a:sym typeface="+mn-ea"/>
            </a:endParaRPr>
          </a:p>
          <a:p>
            <a:endParaRPr lang="zh-CN" altLang="en-US" sz="1800">
              <a:sym typeface="+mn-ea"/>
            </a:endParaRPr>
          </a:p>
          <a:p>
            <a:endParaRPr lang="zh-CN" altLang="en-US" sz="1800">
              <a:sym typeface="+mn-ea"/>
            </a:endParaRPr>
          </a:p>
          <a:p>
            <a:endParaRPr lang="zh-CN" altLang="en-US" sz="1800">
              <a:sym typeface="+mn-ea"/>
            </a:endParaRPr>
          </a:p>
          <a:p>
            <a:endParaRPr lang="zh-CN" altLang="en-US" sz="1800">
              <a:sym typeface="+mn-ea"/>
            </a:endParaRPr>
          </a:p>
          <a:p>
            <a:endParaRPr lang="zh-CN" altLang="en-US" sz="1800">
              <a:sym typeface="+mn-ea"/>
            </a:endParaRPr>
          </a:p>
          <a:p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参考文档：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ym typeface="+mn-ea"/>
              </a:rPr>
              <a:t>https://apframework.com/blog/essay/2025-12-14-Claude-Agent-Skills</a:t>
            </a:r>
            <a:endParaRPr lang="en-US" altLang="zh-CN" sz="1800">
              <a:sym typeface="+mn-ea"/>
            </a:endParaRPr>
          </a:p>
          <a:p>
            <a:r>
              <a:rPr lang="en-US" altLang="zh-CN" sz="1800">
                <a:sym typeface="+mn-ea"/>
              </a:rPr>
              <a:t>https://agentskills.io/what-are-skills</a:t>
            </a:r>
            <a:endParaRPr lang="en-US" altLang="zh-CN" sz="1800">
              <a:sym typeface="+mn-ea"/>
            </a:endParaRPr>
          </a:p>
          <a:p>
            <a:endParaRPr lang="en-US" altLang="zh-CN" sz="1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2996565"/>
            <a:ext cx="5086350" cy="19716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467360" y="18859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>
                <a:sym typeface="+mn-ea"/>
              </a:rPr>
              <a:t>obsidian skills</a:t>
            </a:r>
            <a:endParaRPr lang="en-US" altLang="zh-CN" sz="4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2140" y="1557020"/>
            <a:ext cx="7729855" cy="4778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800">
                <a:sym typeface="+mn-ea"/>
              </a:rPr>
              <a:t>1.</a:t>
            </a:r>
            <a:r>
              <a:rPr lang="zh-CN" altLang="en-US" sz="1800">
                <a:sym typeface="+mn-ea"/>
              </a:rPr>
              <a:t>安装</a:t>
            </a:r>
            <a:r>
              <a:rPr lang="en-US" altLang="zh-CN" sz="1800">
                <a:sym typeface="+mn-ea"/>
              </a:rPr>
              <a:t>skills</a:t>
            </a:r>
            <a:endParaRPr lang="en-US" altLang="zh-CN" sz="1800">
              <a:sym typeface="+mn-ea"/>
            </a:endParaRPr>
          </a:p>
          <a:p>
            <a:r>
              <a:rPr lang="zh-CN" altLang="en-US" sz="1800">
                <a:sym typeface="+mn-ea"/>
              </a:rPr>
              <a:t>发送：</a:t>
            </a:r>
            <a:endParaRPr lang="en-US" altLang="zh-CN" sz="1800">
              <a:sym typeface="+mn-ea"/>
            </a:endParaRPr>
          </a:p>
          <a:p>
            <a:r>
              <a:rPr lang="zh-CN" altLang="en-US" sz="1800">
                <a:sym typeface="+mn-ea"/>
              </a:rPr>
              <a:t>①安装这里的</a:t>
            </a:r>
            <a:r>
              <a:rPr lang="en-US" altLang="zh-CN" sz="1800">
                <a:sym typeface="+mn-ea"/>
              </a:rPr>
              <a:t>skills https://github.com/kepano/obsidian-skills</a:t>
            </a:r>
            <a:endParaRPr lang="en-US" altLang="zh-CN" sz="1800">
              <a:sym typeface="+mn-ea"/>
            </a:endParaRPr>
          </a:p>
          <a:p>
            <a:r>
              <a:rPr lang="zh-CN" altLang="en-US" sz="1800">
                <a:sym typeface="+mn-ea"/>
              </a:rPr>
              <a:t>②发送命令</a:t>
            </a:r>
            <a:r>
              <a:rPr lang="en-US" altLang="zh-CN" sz="1800">
                <a:sym typeface="+mn-ea"/>
              </a:rPr>
              <a:t>“</a:t>
            </a:r>
            <a:r>
              <a:rPr lang="zh-CN" altLang="en-US" sz="1800">
                <a:sym typeface="+mn-ea"/>
              </a:rPr>
              <a:t>画一个</a:t>
            </a:r>
            <a:r>
              <a:rPr lang="en-US" altLang="zh-CN" sz="1800">
                <a:sym typeface="+mn-ea"/>
              </a:rPr>
              <a:t>canvas</a:t>
            </a:r>
            <a:r>
              <a:rPr lang="zh-CN" altLang="en-US" sz="1800">
                <a:sym typeface="+mn-ea"/>
              </a:rPr>
              <a:t>解读《价格行为学》</a:t>
            </a:r>
            <a:r>
              <a:rPr lang="en-US" altLang="zh-CN" sz="1800">
                <a:sym typeface="+mn-ea"/>
              </a:rPr>
              <a:t>”</a:t>
            </a:r>
            <a:r>
              <a:rPr lang="zh-CN" altLang="en-US" sz="1800">
                <a:sym typeface="+mn-ea"/>
              </a:rPr>
              <a:t>，完成后会生成一个</a:t>
            </a:r>
            <a:r>
              <a:rPr lang="en-US" altLang="zh-CN" sz="1800">
                <a:sym typeface="+mn-ea"/>
              </a:rPr>
              <a:t>.canvas</a:t>
            </a:r>
            <a:r>
              <a:rPr lang="zh-CN" altLang="en-US" sz="1800">
                <a:sym typeface="+mn-ea"/>
              </a:rPr>
              <a:t>文件，可以通过</a:t>
            </a:r>
            <a:r>
              <a:rPr lang="en-US" altLang="zh-CN" sz="1800">
                <a:sym typeface="+mn-ea"/>
              </a:rPr>
              <a:t>obsidian</a:t>
            </a:r>
            <a:r>
              <a:rPr lang="zh-CN" altLang="en-US" sz="1800">
                <a:sym typeface="+mn-ea"/>
              </a:rPr>
              <a:t>查看</a:t>
            </a:r>
            <a:endParaRPr lang="zh-CN" altLang="en-US" sz="1800">
              <a:sym typeface="+mn-ea"/>
            </a:endParaRPr>
          </a:p>
          <a:p>
            <a:endParaRPr lang="zh-CN" altLang="en-US" sz="1800">
              <a:sym typeface="+mn-ea"/>
            </a:endParaRPr>
          </a:p>
          <a:p>
            <a:endParaRPr lang="en-US" altLang="zh-CN" sz="1800">
              <a:sym typeface="+mn-ea"/>
            </a:endParaRPr>
          </a:p>
          <a:p>
            <a:endParaRPr lang="zh-CN" altLang="en-US" sz="1800">
              <a:sym typeface="+mn-ea"/>
            </a:endParaRPr>
          </a:p>
          <a:p>
            <a:endParaRPr lang="en-US" altLang="zh-CN" sz="18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830" y="3860800"/>
            <a:ext cx="7944485" cy="2762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380" y="2924810"/>
            <a:ext cx="5081270" cy="30930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3040</Words>
  <Application>WPS 演示</Application>
  <PresentationFormat/>
  <Paragraphs>159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Arial</vt:lpstr>
      <vt:lpstr>SimSun</vt:lpstr>
      <vt:lpstr>Wingdings</vt:lpstr>
      <vt:lpstr>Microsoft YaHei</vt:lpstr>
      <vt:lpstr>Arial Unicode MS</vt:lpstr>
      <vt:lpstr>Calibri</vt:lpstr>
      <vt:lpstr>默认设计模板</vt:lpstr>
      <vt:lpstr>opencode小白指南</vt:lpstr>
      <vt:lpstr>背景</vt:lpstr>
      <vt:lpstr>什么是opencode</vt:lpstr>
      <vt:lpstr>从0开始到项目发布-安装</vt:lpstr>
      <vt:lpstr>从0开始到项目发布-配置</vt:lpstr>
      <vt:lpstr>从0开始到项目发布-plan</vt:lpstr>
      <vt:lpstr>从0开始到项目发布-部署</vt:lpstr>
      <vt:lpstr>agent skills</vt:lpstr>
      <vt:lpstr>obsidian skills</vt:lpstr>
      <vt:lpstr>解析skills-1</vt:lpstr>
      <vt:lpstr>解析skills-1</vt:lpstr>
      <vt:lpstr>解析skills-2</vt:lpstr>
      <vt:lpstr>写一个自己的skills</vt:lpstr>
      <vt:lpstr>写一个自己的skills</vt:lpstr>
      <vt:lpstr>写一个自己的skills</vt:lpstr>
      <vt:lpstr>写一个自己的skills</vt:lpstr>
      <vt:lpstr>superpower skills（windows用户别用）</vt:lpstr>
      <vt:lpstr>superpower skills-1</vt:lpstr>
      <vt:lpstr>superpower skills-2</vt:lpstr>
      <vt:lpstr>OMO:oh-my-opencode</vt:lpstr>
      <vt:lpstr>OMO:oh-my-opencode</vt:lpstr>
      <vt:lpstr>OMO:oh-my-opencode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观背青鳉从鱼卵到养大</dc:title>
  <dc:creator>boer tan</dc:creator>
  <cp:lastModifiedBy>明天你好</cp:lastModifiedBy>
  <cp:revision>264</cp:revision>
  <dcterms:created xsi:type="dcterms:W3CDTF">2025-08-03T22:46:00Z</dcterms:created>
  <dcterms:modified xsi:type="dcterms:W3CDTF">2026-01-16T06:45:36Z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ICV">
    <vt:lpwstr>4B669B5BE0B4477297DB360FC873072A_13</vt:lpwstr>
  </property>
</Properties>
</file>